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8" r:id="rId2"/>
    <p:sldMasterId id="2147483701" r:id="rId3"/>
    <p:sldMasterId id="2147483708" r:id="rId4"/>
  </p:sldMasterIdLst>
  <p:notesMasterIdLst>
    <p:notesMasterId r:id="rId53"/>
  </p:notesMasterIdLst>
  <p:sldIdLst>
    <p:sldId id="421" r:id="rId5"/>
    <p:sldId id="373" r:id="rId6"/>
    <p:sldId id="374" r:id="rId7"/>
    <p:sldId id="445" r:id="rId8"/>
    <p:sldId id="375" r:id="rId9"/>
    <p:sldId id="294" r:id="rId10"/>
    <p:sldId id="463" r:id="rId11"/>
    <p:sldId id="474" r:id="rId12"/>
    <p:sldId id="376" r:id="rId13"/>
    <p:sldId id="377" r:id="rId14"/>
    <p:sldId id="378" r:id="rId15"/>
    <p:sldId id="422" r:id="rId16"/>
    <p:sldId id="379" r:id="rId17"/>
    <p:sldId id="465" r:id="rId18"/>
    <p:sldId id="381" r:id="rId19"/>
    <p:sldId id="382" r:id="rId20"/>
    <p:sldId id="383" r:id="rId21"/>
    <p:sldId id="370" r:id="rId22"/>
    <p:sldId id="467" r:id="rId23"/>
    <p:sldId id="443" r:id="rId24"/>
    <p:sldId id="444" r:id="rId25"/>
    <p:sldId id="468" r:id="rId26"/>
    <p:sldId id="469" r:id="rId27"/>
    <p:sldId id="470" r:id="rId28"/>
    <p:sldId id="471" r:id="rId29"/>
    <p:sldId id="472" r:id="rId30"/>
    <p:sldId id="473" r:id="rId31"/>
    <p:sldId id="416" r:id="rId32"/>
    <p:sldId id="442" r:id="rId33"/>
    <p:sldId id="389" r:id="rId34"/>
    <p:sldId id="391" r:id="rId35"/>
    <p:sldId id="360" r:id="rId36"/>
    <p:sldId id="448" r:id="rId37"/>
    <p:sldId id="430" r:id="rId38"/>
    <p:sldId id="449" r:id="rId39"/>
    <p:sldId id="477" r:id="rId40"/>
    <p:sldId id="450" r:id="rId41"/>
    <p:sldId id="438" r:id="rId42"/>
    <p:sldId id="333" r:id="rId43"/>
    <p:sldId id="435" r:id="rId44"/>
    <p:sldId id="451" r:id="rId45"/>
    <p:sldId id="475" r:id="rId46"/>
    <p:sldId id="432" r:id="rId47"/>
    <p:sldId id="452" r:id="rId48"/>
    <p:sldId id="476" r:id="rId49"/>
    <p:sldId id="417" r:id="rId50"/>
    <p:sldId id="462" r:id="rId51"/>
    <p:sldId id="32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FF00"/>
    <a:srgbClr val="0000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24" autoAdjust="0"/>
    <p:restoredTop sz="94660"/>
  </p:normalViewPr>
  <p:slideViewPr>
    <p:cSldViewPr>
      <p:cViewPr varScale="1">
        <p:scale>
          <a:sx n="114" d="100"/>
          <a:sy n="114" d="100"/>
        </p:scale>
        <p:origin x="163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A397F-C3CF-4251-AF39-86A78BB6D6A6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E69AC-6CDC-4A75-A0D7-D5D347002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0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3440" indent="-282092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28370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579717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31065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482413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33761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385109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36457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CF32F6-CBC4-41D0-9D0C-A41BA9FBDDF5}" type="slidenum">
              <a:rPr lang="en-US" sz="1200">
                <a:solidFill>
                  <a:prstClr val="black"/>
                </a:solidFill>
              </a:rPr>
              <a:pPr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Map etc.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3440" indent="-282092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28370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579717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31065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482413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33761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385109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36457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3560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81BF6D-9DB8-4976-BC5C-EB2427E73F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560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Source: for most recent year: Table 25 of Report (Table 16 for LMO-ICE, ICE-MCN)</a:t>
            </a:r>
          </a:p>
          <a:p>
            <a:r>
              <a:rPr lang="en-US" smtClean="0"/>
              <a:t>For average: sgs’s “Clean S” spreadsheet – averages for 2002-2011</a:t>
            </a:r>
          </a:p>
        </p:txBody>
      </p:sp>
    </p:spTree>
    <p:extLst>
      <p:ext uri="{BB962C8B-B14F-4D97-AF65-F5344CB8AC3E}">
        <p14:creationId xmlns:p14="http://schemas.microsoft.com/office/powerpoint/2010/main" val="67615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33440" indent="-282092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28370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579717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31065" indent="-225674" defTabSz="935607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482413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33761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385109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36457" indent="-225674" defTabSz="935607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35607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81BF6D-9DB8-4976-BC5C-EB2427E73FD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5607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Source: for most recent year: Table 25 of Report (Table 16 for LMO-ICE, ICE-MCN)</a:t>
            </a:r>
          </a:p>
          <a:p>
            <a:r>
              <a:rPr lang="en-US" smtClean="0"/>
              <a:t>For average: sgs’s “Clean S” spreadsheet – averages for 2002-2011</a:t>
            </a:r>
          </a:p>
        </p:txBody>
      </p:sp>
    </p:spTree>
    <p:extLst>
      <p:ext uri="{BB962C8B-B14F-4D97-AF65-F5344CB8AC3E}">
        <p14:creationId xmlns:p14="http://schemas.microsoft.com/office/powerpoint/2010/main" val="518878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4FFC9-DB76-4AC5-9762-B1108B34A2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814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42A8A-95F8-4671-958F-56E6B498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055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B40BE-1C36-432B-8029-768E4618B1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7096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AE15A-8ABF-43F7-ACBD-F491D22F6B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369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AA4DF-2BB5-40AF-8396-2462A68E2C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53035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A13CB-D0FF-41F9-A4D8-E35C9A7FD1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995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347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oat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932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urtl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11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eafoo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5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4FFC9-DB76-4AC5-9762-B1108B34A2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2171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ish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839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Dar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99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53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E8CA-1775-4426-95F1-A86ADCDCEC3B}" type="datetimeFigureOut">
              <a:rPr lang="en-US" smtClean="0"/>
              <a:t>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8A857-423D-4583-8F66-CBB023184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3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1A031-C52E-44D6-8B9C-05C8A5AF2B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6531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988A4-72BD-48B9-8159-65039607E0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423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0AAAE-A318-46A0-93DF-7CC64C373B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9038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14EDC-3F95-4D99-AD7D-D2A3D6DA63D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5358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C9A7-139B-41FE-885F-1445CC7089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3563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2FD4D-C6E3-405C-9131-554FC28C7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3359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pPr defTabSz="457200"/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 defTabSz="45720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9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10" r:id="rId2"/>
    <p:sldLayoutId id="2147483711" r:id="rId3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6E880E-8756-4F40-9DB2-89873DA75B5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7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 userDrawn="1"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6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49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"/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"/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2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Smolt Survival and Travel Time &amp;  Transportation Analyses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9900"/>
                </a:solidFill>
              </a:rPr>
              <a:t>Update with 2022 Data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90800" y="3258845"/>
            <a:ext cx="6095694" cy="1224439"/>
          </a:xfrm>
        </p:spPr>
        <p:txBody>
          <a:bodyPr>
            <a:noAutofit/>
          </a:bodyPr>
          <a:lstStyle/>
          <a:p>
            <a:r>
              <a:rPr lang="en-US" sz="2300" dirty="0"/>
              <a:t>USACE Anadromous Fish Evaluation Program</a:t>
            </a:r>
          </a:p>
          <a:p>
            <a:r>
              <a:rPr lang="en-US" sz="2300" dirty="0"/>
              <a:t>Annual Review </a:t>
            </a:r>
            <a:r>
              <a:rPr lang="en-US" sz="2300" dirty="0" smtClean="0"/>
              <a:t>2022</a:t>
            </a:r>
            <a:r>
              <a:rPr lang="en-US" sz="2300" dirty="0"/>
              <a:t/>
            </a:r>
            <a:br>
              <a:rPr lang="en-US" sz="2300" dirty="0"/>
            </a:br>
            <a:r>
              <a:rPr lang="en-US" sz="2300" dirty="0"/>
              <a:t>January </a:t>
            </a:r>
            <a:r>
              <a:rPr lang="en-US" sz="2300" dirty="0" smtClean="0"/>
              <a:t>18, 2023</a:t>
            </a:r>
            <a:endParaRPr lang="en-US" sz="2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Northwest Fisheries Science Center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197526" y="5105400"/>
            <a:ext cx="5484812" cy="577850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Steven G. Smith</a:t>
            </a:r>
          </a:p>
          <a:p>
            <a:r>
              <a:rPr lang="en-US" sz="2000" dirty="0" smtClean="0"/>
              <a:t>steven.g.smith@noaa.gov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7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3917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3917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3917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3917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288417"/>
            <a:ext cx="502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467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Passage Timing at Lower Granite Dam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467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0080"/>
            <a:ext cx="800232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8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3917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3917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86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86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5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868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8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016000"/>
            <a:ext cx="9144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Migration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conditions,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travel time and survival of PIT-tagged smolts through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hydropower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 in 2022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Preliminary Results Memo: October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noProof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2022 – no bird recover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data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– </a:t>
            </a:r>
            <a:r>
              <a:rPr lang="en-US" sz="20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 recovery data from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estuary included (</a:t>
            </a:r>
            <a:r>
              <a:rPr lang="en-US" sz="2000" i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n.b.</a:t>
            </a:r>
            <a:r>
              <a:rPr lang="en-US" sz="2000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still preliminary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000" noProof="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Mid-river bird recovery data?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 in </a:t>
            </a:r>
            <a:r>
              <a:rPr kumimoji="0" lang="en-US" sz="1600" b="0" i="0" u="none" strike="noStrike" kern="1200" cap="none" spc="0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kumimoji="0" lang="en-US" sz="1600" b="0" i="0" u="none" strike="noStrike" kern="1200" cap="none" spc="0" normalizeH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Annual Report, recently completed</a:t>
            </a:r>
          </a:p>
          <a:p>
            <a:pPr marL="1257300" lvl="2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equivocal: more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information, but also more parameters to estimate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 Annual Report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BPA in </a:t>
            </a: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 those fish left to migrate in-river</a:t>
            </a:r>
          </a:p>
          <a:p>
            <a:pPr marL="125730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 juvenile data, not survival to adult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Franklin Gothic Medium" pitchFamily="34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Smolt Survival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4" descr="columbiamapno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113" y="-682625"/>
            <a:ext cx="10885488" cy="7843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</p:pic>
      <p:sp>
        <p:nvSpPr>
          <p:cNvPr id="18435" name="Text Box 9"/>
          <p:cNvSpPr txBox="1">
            <a:spLocks noChangeArrowheads="1"/>
          </p:cNvSpPr>
          <p:nvPr/>
        </p:nvSpPr>
        <p:spPr bwMode="auto">
          <a:xfrm rot="-5413068">
            <a:off x="5302250" y="2817813"/>
            <a:ext cx="4286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38" name="Text Box 25"/>
          <p:cNvSpPr txBox="1">
            <a:spLocks noChangeArrowheads="1"/>
          </p:cNvSpPr>
          <p:nvPr/>
        </p:nvSpPr>
        <p:spPr bwMode="auto">
          <a:xfrm>
            <a:off x="1776413" y="4064000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BON</a:t>
            </a:r>
          </a:p>
        </p:txBody>
      </p:sp>
      <p:sp>
        <p:nvSpPr>
          <p:cNvPr id="18439" name="Text Box 27"/>
          <p:cNvSpPr txBox="1">
            <a:spLocks noChangeArrowheads="1"/>
          </p:cNvSpPr>
          <p:nvPr/>
        </p:nvSpPr>
        <p:spPr bwMode="auto">
          <a:xfrm>
            <a:off x="2849563" y="408622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TDA</a:t>
            </a:r>
          </a:p>
        </p:txBody>
      </p:sp>
      <p:pic>
        <p:nvPicPr>
          <p:cNvPr id="18441" name="Picture 34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115050"/>
            <a:ext cx="4492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Oval 35"/>
          <p:cNvSpPr>
            <a:spLocks noChangeArrowheads="1"/>
          </p:cNvSpPr>
          <p:nvPr/>
        </p:nvSpPr>
        <p:spPr bwMode="auto">
          <a:xfrm>
            <a:off x="7659688" y="33591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8443" name="Picture 3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8" y="10842625"/>
            <a:ext cx="4492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4" name="Group 73"/>
          <p:cNvGrpSpPr>
            <a:grpSpLocks/>
          </p:cNvGrpSpPr>
          <p:nvPr/>
        </p:nvGrpSpPr>
        <p:grpSpPr bwMode="auto">
          <a:xfrm>
            <a:off x="1841500" y="4872038"/>
            <a:ext cx="6353175" cy="955675"/>
            <a:chOff x="1160" y="3069"/>
            <a:chExt cx="4002" cy="602"/>
          </a:xfrm>
        </p:grpSpPr>
        <p:grpSp>
          <p:nvGrpSpPr>
            <p:cNvPr id="18454" name="Group 71"/>
            <p:cNvGrpSpPr>
              <a:grpSpLocks/>
            </p:cNvGrpSpPr>
            <p:nvPr/>
          </p:nvGrpSpPr>
          <p:grpSpPr bwMode="auto">
            <a:xfrm>
              <a:off x="1360" y="3069"/>
              <a:ext cx="3639" cy="602"/>
              <a:chOff x="1360" y="3069"/>
              <a:chExt cx="3639" cy="602"/>
            </a:xfrm>
          </p:grpSpPr>
          <p:grpSp>
            <p:nvGrpSpPr>
              <p:cNvPr id="18463" name="Group 46"/>
              <p:cNvGrpSpPr>
                <a:grpSpLocks/>
              </p:cNvGrpSpPr>
              <p:nvPr/>
            </p:nvGrpSpPr>
            <p:grpSpPr bwMode="auto">
              <a:xfrm>
                <a:off x="1360" y="3273"/>
                <a:ext cx="3588" cy="82"/>
                <a:chOff x="1608" y="2000"/>
                <a:chExt cx="3588" cy="82"/>
              </a:xfrm>
            </p:grpSpPr>
            <p:sp>
              <p:nvSpPr>
                <p:cNvPr id="1847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608" y="2035"/>
                  <a:ext cx="3588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lg" len="sm"/>
                  <a:tailEnd type="oval" w="lg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79" name="Oval 40"/>
                <p:cNvSpPr>
                  <a:spLocks noChangeArrowheads="1"/>
                </p:cNvSpPr>
                <p:nvPr/>
              </p:nvSpPr>
              <p:spPr bwMode="auto">
                <a:xfrm>
                  <a:off x="2496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0" name="Oval 41"/>
                <p:cNvSpPr>
                  <a:spLocks noChangeArrowheads="1"/>
                </p:cNvSpPr>
                <p:nvPr/>
              </p:nvSpPr>
              <p:spPr bwMode="auto">
                <a:xfrm>
                  <a:off x="3488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1" name="Oval 43"/>
                <p:cNvSpPr>
                  <a:spLocks noChangeArrowheads="1"/>
                </p:cNvSpPr>
                <p:nvPr/>
              </p:nvSpPr>
              <p:spPr bwMode="auto">
                <a:xfrm>
                  <a:off x="4055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2" name="Oval 44"/>
                <p:cNvSpPr>
                  <a:spLocks noChangeArrowheads="1"/>
                </p:cNvSpPr>
                <p:nvPr/>
              </p:nvSpPr>
              <p:spPr bwMode="auto">
                <a:xfrm>
                  <a:off x="4407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3" name="Oval 45"/>
                <p:cNvSpPr>
                  <a:spLocks noChangeArrowheads="1"/>
                </p:cNvSpPr>
                <p:nvPr/>
              </p:nvSpPr>
              <p:spPr bwMode="auto">
                <a:xfrm>
                  <a:off x="4868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64" name="Group 70"/>
              <p:cNvGrpSpPr>
                <a:grpSpLocks/>
              </p:cNvGrpSpPr>
              <p:nvPr/>
            </p:nvGrpSpPr>
            <p:grpSpPr bwMode="auto">
              <a:xfrm>
                <a:off x="1627" y="3069"/>
                <a:ext cx="3371" cy="233"/>
                <a:chOff x="1627" y="3069"/>
                <a:chExt cx="3371" cy="233"/>
              </a:xfrm>
            </p:grpSpPr>
            <p:sp>
              <p:nvSpPr>
                <p:cNvPr id="1847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05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800" b="1" noProof="0" dirty="0" smtClean="0">
                      <a:solidFill>
                        <a:srgbClr val="00CC00"/>
                      </a:solidFill>
                      <a:latin typeface="Arial" charset="0"/>
                    </a:rPr>
                    <a:t>75.5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77" y="3069"/>
                  <a:ext cx="48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103.4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83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84.5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27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89.0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599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96.3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334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89.7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65" name="Group 69"/>
              <p:cNvGrpSpPr>
                <a:grpSpLocks/>
              </p:cNvGrpSpPr>
              <p:nvPr/>
            </p:nvGrpSpPr>
            <p:grpSpPr bwMode="auto">
              <a:xfrm>
                <a:off x="1627" y="3438"/>
                <a:ext cx="3372" cy="233"/>
                <a:chOff x="1627" y="3438"/>
                <a:chExt cx="3372" cy="233"/>
              </a:xfrm>
            </p:grpSpPr>
            <p:sp>
              <p:nvSpPr>
                <p:cNvPr id="1846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600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91.9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6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206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91.1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6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776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96.4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6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583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87.7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627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82.5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333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86.8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455" name="Group 72"/>
            <p:cNvGrpSpPr>
              <a:grpSpLocks/>
            </p:cNvGrpSpPr>
            <p:nvPr/>
          </p:nvGrpSpPr>
          <p:grpSpPr bwMode="auto">
            <a:xfrm>
              <a:off x="1160" y="3318"/>
              <a:ext cx="4002" cy="213"/>
              <a:chOff x="1160" y="3318"/>
              <a:chExt cx="4002" cy="213"/>
            </a:xfrm>
          </p:grpSpPr>
          <p:sp>
            <p:nvSpPr>
              <p:cNvPr id="18456" name="Text Box 24"/>
              <p:cNvSpPr txBox="1">
                <a:spLocks noChangeArrowheads="1"/>
              </p:cNvSpPr>
              <p:nvPr/>
            </p:nvSpPr>
            <p:spPr bwMode="auto">
              <a:xfrm>
                <a:off x="3031" y="3318"/>
                <a:ext cx="40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MCN</a:t>
                </a:r>
              </a:p>
            </p:txBody>
          </p:sp>
          <p:sp>
            <p:nvSpPr>
              <p:cNvPr id="18457" name="Text Box 26"/>
              <p:cNvSpPr txBox="1">
                <a:spLocks noChangeArrowheads="1"/>
              </p:cNvSpPr>
              <p:nvPr/>
            </p:nvSpPr>
            <p:spPr bwMode="auto">
              <a:xfrm>
                <a:off x="2077" y="3318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JDA</a:t>
                </a:r>
              </a:p>
            </p:txBody>
          </p:sp>
          <p:sp>
            <p:nvSpPr>
              <p:cNvPr id="18458" name="Text Box 29"/>
              <p:cNvSpPr txBox="1">
                <a:spLocks noChangeArrowheads="1"/>
              </p:cNvSpPr>
              <p:nvPr/>
            </p:nvSpPr>
            <p:spPr bwMode="auto">
              <a:xfrm>
                <a:off x="3603" y="3318"/>
                <a:ext cx="4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LMO</a:t>
                </a:r>
              </a:p>
            </p:txBody>
          </p:sp>
          <p:sp>
            <p:nvSpPr>
              <p:cNvPr id="18459" name="Text Box 30"/>
              <p:cNvSpPr txBox="1">
                <a:spLocks noChangeArrowheads="1"/>
              </p:cNvSpPr>
              <p:nvPr/>
            </p:nvSpPr>
            <p:spPr bwMode="auto">
              <a:xfrm>
                <a:off x="4425" y="3318"/>
                <a:ext cx="41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LWG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460" name="Text Box 31"/>
              <p:cNvSpPr txBox="1">
                <a:spLocks noChangeArrowheads="1"/>
              </p:cNvSpPr>
              <p:nvPr/>
            </p:nvSpPr>
            <p:spPr bwMode="auto">
              <a:xfrm>
                <a:off x="3985" y="3318"/>
                <a:ext cx="38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LGS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461" name="Text Box 32"/>
              <p:cNvSpPr txBox="1">
                <a:spLocks noChangeArrowheads="1"/>
              </p:cNvSpPr>
              <p:nvPr/>
            </p:nvSpPr>
            <p:spPr bwMode="auto">
              <a:xfrm>
                <a:off x="4791" y="3318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SRT</a:t>
                </a:r>
              </a:p>
            </p:txBody>
          </p:sp>
          <p:sp>
            <p:nvSpPr>
              <p:cNvPr id="18462" name="Text Box 54"/>
              <p:cNvSpPr txBox="1">
                <a:spLocks noChangeArrowheads="1"/>
              </p:cNvSpPr>
              <p:nvPr/>
            </p:nvSpPr>
            <p:spPr bwMode="auto">
              <a:xfrm>
                <a:off x="1160" y="3318"/>
                <a:ext cx="403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BON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8445" name="Text Box 55"/>
          <p:cNvSpPr txBox="1">
            <a:spLocks noChangeArrowheads="1"/>
          </p:cNvSpPr>
          <p:nvPr/>
        </p:nvSpPr>
        <p:spPr bwMode="auto">
          <a:xfrm>
            <a:off x="3335338" y="4070350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JDA</a:t>
            </a:r>
          </a:p>
        </p:txBody>
      </p:sp>
      <p:sp>
        <p:nvSpPr>
          <p:cNvPr id="18446" name="Text Box 56"/>
          <p:cNvSpPr txBox="1">
            <a:spLocks noChangeArrowheads="1"/>
          </p:cNvSpPr>
          <p:nvPr/>
        </p:nvSpPr>
        <p:spPr bwMode="auto">
          <a:xfrm>
            <a:off x="4905375" y="4305300"/>
            <a:ext cx="64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MCN</a:t>
            </a:r>
          </a:p>
        </p:txBody>
      </p:sp>
      <p:sp>
        <p:nvSpPr>
          <p:cNvPr id="18447" name="Text Box 57"/>
          <p:cNvSpPr txBox="1">
            <a:spLocks noChangeArrowheads="1"/>
          </p:cNvSpPr>
          <p:nvPr/>
        </p:nvSpPr>
        <p:spPr bwMode="auto">
          <a:xfrm>
            <a:off x="5741988" y="2794000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LMO</a:t>
            </a:r>
          </a:p>
        </p:txBody>
      </p:sp>
      <p:sp>
        <p:nvSpPr>
          <p:cNvPr id="18448" name="Text Box 58"/>
          <p:cNvSpPr txBox="1">
            <a:spLocks noChangeArrowheads="1"/>
          </p:cNvSpPr>
          <p:nvPr/>
        </p:nvSpPr>
        <p:spPr bwMode="auto">
          <a:xfrm>
            <a:off x="6334125" y="2708275"/>
            <a:ext cx="606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LGS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9" name="Text Box 59"/>
          <p:cNvSpPr txBox="1">
            <a:spLocks noChangeArrowheads="1"/>
          </p:cNvSpPr>
          <p:nvPr/>
        </p:nvSpPr>
        <p:spPr bwMode="auto">
          <a:xfrm>
            <a:off x="7062788" y="2590800"/>
            <a:ext cx="6526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LWG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50" name="Text Box 61"/>
          <p:cNvSpPr txBox="1">
            <a:spLocks noChangeArrowheads="1"/>
          </p:cNvSpPr>
          <p:nvPr/>
        </p:nvSpPr>
        <p:spPr bwMode="auto">
          <a:xfrm>
            <a:off x="7643813" y="2997200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SRT</a:t>
            </a:r>
          </a:p>
        </p:txBody>
      </p:sp>
      <p:sp>
        <p:nvSpPr>
          <p:cNvPr id="18451" name="Text Box 66"/>
          <p:cNvSpPr txBox="1">
            <a:spLocks noChangeArrowheads="1"/>
          </p:cNvSpPr>
          <p:nvPr/>
        </p:nvSpPr>
        <p:spPr bwMode="auto">
          <a:xfrm>
            <a:off x="1384090" y="1905446"/>
            <a:ext cx="286649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Snake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 River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solidFill>
                  <a:srgbClr val="000066"/>
                </a:solidFill>
                <a:latin typeface="Arial" charset="0"/>
              </a:rPr>
              <a:t>Y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earling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 Chinook</a:t>
            </a:r>
            <a:endParaRPr lang="en-US" sz="2800" dirty="0">
              <a:solidFill>
                <a:srgbClr val="000066"/>
              </a:solidFill>
              <a:latin typeface="Arial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reach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survival</a:t>
            </a: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450170" y="487203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176229" y="5418479"/>
            <a:ext cx="142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Mean 02-22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2411413" y="3604068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noProof="0" dirty="0" smtClean="0">
                <a:solidFill>
                  <a:srgbClr val="00CC00"/>
                </a:solidFill>
                <a:latin typeface="Arial" charset="0"/>
              </a:rPr>
              <a:t>94.3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(90.7)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" name="Line 68"/>
          <p:cNvSpPr>
            <a:spLocks noChangeShapeType="1"/>
          </p:cNvSpPr>
          <p:nvPr/>
        </p:nvSpPr>
        <p:spPr bwMode="auto">
          <a:xfrm>
            <a:off x="2982913" y="3931443"/>
            <a:ext cx="233363" cy="23336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6" name="Line 68"/>
          <p:cNvSpPr>
            <a:spLocks noChangeShapeType="1"/>
          </p:cNvSpPr>
          <p:nvPr/>
        </p:nvSpPr>
        <p:spPr bwMode="auto">
          <a:xfrm flipH="1">
            <a:off x="2700339" y="3956787"/>
            <a:ext cx="149224" cy="25887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952235" y="3760254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94.7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(93.1)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" name="Line 68"/>
          <p:cNvSpPr>
            <a:spLocks noChangeShapeType="1"/>
          </p:cNvSpPr>
          <p:nvPr/>
        </p:nvSpPr>
        <p:spPr bwMode="auto">
          <a:xfrm flipH="1">
            <a:off x="5676085" y="3944921"/>
            <a:ext cx="318315" cy="2848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9" name="Line 68"/>
          <p:cNvSpPr>
            <a:spLocks noChangeShapeType="1"/>
          </p:cNvSpPr>
          <p:nvPr/>
        </p:nvSpPr>
        <p:spPr bwMode="auto">
          <a:xfrm flipH="1" flipV="1">
            <a:off x="5884454" y="3541600"/>
            <a:ext cx="182177" cy="24713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0" name="Text Box 28"/>
          <p:cNvSpPr txBox="1">
            <a:spLocks noChangeArrowheads="1"/>
          </p:cNvSpPr>
          <p:nvPr/>
        </p:nvSpPr>
        <p:spPr bwMode="auto">
          <a:xfrm>
            <a:off x="5362166" y="3209813"/>
            <a:ext cx="5373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IHR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9754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olumbiamapnotex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113" y="-682625"/>
            <a:ext cx="10885488" cy="78438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/>
        </p:spPr>
      </p:pic>
      <p:sp>
        <p:nvSpPr>
          <p:cNvPr id="18435" name="Text Box 9"/>
          <p:cNvSpPr txBox="1">
            <a:spLocks noChangeArrowheads="1"/>
          </p:cNvSpPr>
          <p:nvPr/>
        </p:nvSpPr>
        <p:spPr bwMode="auto">
          <a:xfrm rot="-5413068">
            <a:off x="5302250" y="2817813"/>
            <a:ext cx="4286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38" name="Text Box 25"/>
          <p:cNvSpPr txBox="1">
            <a:spLocks noChangeArrowheads="1"/>
          </p:cNvSpPr>
          <p:nvPr/>
        </p:nvSpPr>
        <p:spPr bwMode="auto">
          <a:xfrm>
            <a:off x="1776413" y="4064000"/>
            <a:ext cx="635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BON</a:t>
            </a:r>
          </a:p>
        </p:txBody>
      </p:sp>
      <p:sp>
        <p:nvSpPr>
          <p:cNvPr id="18439" name="Text Box 27"/>
          <p:cNvSpPr txBox="1">
            <a:spLocks noChangeArrowheads="1"/>
          </p:cNvSpPr>
          <p:nvPr/>
        </p:nvSpPr>
        <p:spPr bwMode="auto">
          <a:xfrm>
            <a:off x="2849563" y="4086225"/>
            <a:ext cx="600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TDA</a:t>
            </a:r>
          </a:p>
        </p:txBody>
      </p:sp>
      <p:sp>
        <p:nvSpPr>
          <p:cNvPr id="18440" name="Text Box 28"/>
          <p:cNvSpPr txBox="1">
            <a:spLocks noChangeArrowheads="1"/>
          </p:cNvSpPr>
          <p:nvPr/>
        </p:nvSpPr>
        <p:spPr bwMode="auto">
          <a:xfrm>
            <a:off x="5362166" y="3209813"/>
            <a:ext cx="5373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IHR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8441" name="Picture 34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6115050"/>
            <a:ext cx="4492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Oval 35"/>
          <p:cNvSpPr>
            <a:spLocks noChangeArrowheads="1"/>
          </p:cNvSpPr>
          <p:nvPr/>
        </p:nvSpPr>
        <p:spPr bwMode="auto">
          <a:xfrm>
            <a:off x="7659688" y="3359150"/>
            <a:ext cx="152400" cy="1524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8443" name="Picture 3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8" y="10842625"/>
            <a:ext cx="4492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4" name="Group 73"/>
          <p:cNvGrpSpPr>
            <a:grpSpLocks/>
          </p:cNvGrpSpPr>
          <p:nvPr/>
        </p:nvGrpSpPr>
        <p:grpSpPr bwMode="auto">
          <a:xfrm>
            <a:off x="1841500" y="4872038"/>
            <a:ext cx="6353175" cy="955675"/>
            <a:chOff x="1160" y="3069"/>
            <a:chExt cx="4002" cy="602"/>
          </a:xfrm>
        </p:grpSpPr>
        <p:grpSp>
          <p:nvGrpSpPr>
            <p:cNvPr id="18454" name="Group 71"/>
            <p:cNvGrpSpPr>
              <a:grpSpLocks/>
            </p:cNvGrpSpPr>
            <p:nvPr/>
          </p:nvGrpSpPr>
          <p:grpSpPr bwMode="auto">
            <a:xfrm>
              <a:off x="1360" y="3069"/>
              <a:ext cx="3639" cy="602"/>
              <a:chOff x="1360" y="3069"/>
              <a:chExt cx="3639" cy="602"/>
            </a:xfrm>
          </p:grpSpPr>
          <p:grpSp>
            <p:nvGrpSpPr>
              <p:cNvPr id="18463" name="Group 46"/>
              <p:cNvGrpSpPr>
                <a:grpSpLocks/>
              </p:cNvGrpSpPr>
              <p:nvPr/>
            </p:nvGrpSpPr>
            <p:grpSpPr bwMode="auto">
              <a:xfrm>
                <a:off x="1360" y="3273"/>
                <a:ext cx="3588" cy="82"/>
                <a:chOff x="1608" y="2000"/>
                <a:chExt cx="3588" cy="82"/>
              </a:xfrm>
            </p:grpSpPr>
            <p:sp>
              <p:nvSpPr>
                <p:cNvPr id="18478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1608" y="2035"/>
                  <a:ext cx="3588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oval" w="lg" len="sm"/>
                  <a:tailEnd type="oval" w="lg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79" name="Oval 40"/>
                <p:cNvSpPr>
                  <a:spLocks noChangeArrowheads="1"/>
                </p:cNvSpPr>
                <p:nvPr/>
              </p:nvSpPr>
              <p:spPr bwMode="auto">
                <a:xfrm>
                  <a:off x="2496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0" name="Oval 41"/>
                <p:cNvSpPr>
                  <a:spLocks noChangeArrowheads="1"/>
                </p:cNvSpPr>
                <p:nvPr/>
              </p:nvSpPr>
              <p:spPr bwMode="auto">
                <a:xfrm>
                  <a:off x="3488" y="2001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1" name="Oval 43"/>
                <p:cNvSpPr>
                  <a:spLocks noChangeArrowheads="1"/>
                </p:cNvSpPr>
                <p:nvPr/>
              </p:nvSpPr>
              <p:spPr bwMode="auto">
                <a:xfrm>
                  <a:off x="4055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2" name="Oval 44"/>
                <p:cNvSpPr>
                  <a:spLocks noChangeArrowheads="1"/>
                </p:cNvSpPr>
                <p:nvPr/>
              </p:nvSpPr>
              <p:spPr bwMode="auto">
                <a:xfrm>
                  <a:off x="4407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  <p:sp>
              <p:nvSpPr>
                <p:cNvPr id="18483" name="Oval 45"/>
                <p:cNvSpPr>
                  <a:spLocks noChangeArrowheads="1"/>
                </p:cNvSpPr>
                <p:nvPr/>
              </p:nvSpPr>
              <p:spPr bwMode="auto">
                <a:xfrm>
                  <a:off x="4868" y="2000"/>
                  <a:ext cx="29" cy="81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64" name="Group 70"/>
              <p:cNvGrpSpPr>
                <a:grpSpLocks/>
              </p:cNvGrpSpPr>
              <p:nvPr/>
            </p:nvGrpSpPr>
            <p:grpSpPr bwMode="auto">
              <a:xfrm>
                <a:off x="1627" y="3069"/>
                <a:ext cx="3371" cy="233"/>
                <a:chOff x="1627" y="3069"/>
                <a:chExt cx="3371" cy="233"/>
              </a:xfrm>
            </p:grpSpPr>
            <p:sp>
              <p:nvSpPr>
                <p:cNvPr id="18472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4205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87.8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3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3777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99.3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552" y="3069"/>
                  <a:ext cx="480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132.6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5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627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1800" b="1" dirty="0" smtClean="0">
                      <a:solidFill>
                        <a:srgbClr val="00CC00"/>
                      </a:solidFill>
                      <a:latin typeface="Arial" charset="0"/>
                    </a:rPr>
                    <a:t>66</a:t>
                  </a: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.5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599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94.0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7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334" y="3069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CC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67.9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CC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65" name="Group 69"/>
              <p:cNvGrpSpPr>
                <a:grpSpLocks/>
              </p:cNvGrpSpPr>
              <p:nvPr/>
            </p:nvGrpSpPr>
            <p:grpSpPr bwMode="auto">
              <a:xfrm>
                <a:off x="1627" y="3424"/>
                <a:ext cx="3372" cy="247"/>
                <a:chOff x="1627" y="3424"/>
                <a:chExt cx="3372" cy="247"/>
              </a:xfrm>
            </p:grpSpPr>
            <p:sp>
              <p:nvSpPr>
                <p:cNvPr id="18466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600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96.4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6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206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95.0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6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776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93.8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69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583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88.9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627" y="3424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79.5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471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3333" y="3438"/>
                  <a:ext cx="399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3333CC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77.7</a:t>
                  </a:r>
                  <a:endPara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8455" name="Group 72"/>
            <p:cNvGrpSpPr>
              <a:grpSpLocks/>
            </p:cNvGrpSpPr>
            <p:nvPr/>
          </p:nvGrpSpPr>
          <p:grpSpPr bwMode="auto">
            <a:xfrm>
              <a:off x="1160" y="3318"/>
              <a:ext cx="4002" cy="213"/>
              <a:chOff x="1160" y="3318"/>
              <a:chExt cx="4002" cy="213"/>
            </a:xfrm>
          </p:grpSpPr>
          <p:sp>
            <p:nvSpPr>
              <p:cNvPr id="18456" name="Text Box 24"/>
              <p:cNvSpPr txBox="1">
                <a:spLocks noChangeArrowheads="1"/>
              </p:cNvSpPr>
              <p:nvPr/>
            </p:nvSpPr>
            <p:spPr bwMode="auto">
              <a:xfrm>
                <a:off x="3031" y="3318"/>
                <a:ext cx="40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MCN</a:t>
                </a:r>
              </a:p>
            </p:txBody>
          </p:sp>
          <p:sp>
            <p:nvSpPr>
              <p:cNvPr id="18457" name="Text Box 26"/>
              <p:cNvSpPr txBox="1">
                <a:spLocks noChangeArrowheads="1"/>
              </p:cNvSpPr>
              <p:nvPr/>
            </p:nvSpPr>
            <p:spPr bwMode="auto">
              <a:xfrm>
                <a:off x="2077" y="3318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JDA</a:t>
                </a:r>
              </a:p>
            </p:txBody>
          </p:sp>
          <p:sp>
            <p:nvSpPr>
              <p:cNvPr id="18458" name="Text Box 29"/>
              <p:cNvSpPr txBox="1">
                <a:spLocks noChangeArrowheads="1"/>
              </p:cNvSpPr>
              <p:nvPr/>
            </p:nvSpPr>
            <p:spPr bwMode="auto">
              <a:xfrm>
                <a:off x="3603" y="3318"/>
                <a:ext cx="4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LMO</a:t>
                </a:r>
              </a:p>
            </p:txBody>
          </p:sp>
          <p:sp>
            <p:nvSpPr>
              <p:cNvPr id="18459" name="Text Box 30"/>
              <p:cNvSpPr txBox="1">
                <a:spLocks noChangeArrowheads="1"/>
              </p:cNvSpPr>
              <p:nvPr/>
            </p:nvSpPr>
            <p:spPr bwMode="auto">
              <a:xfrm>
                <a:off x="4425" y="3318"/>
                <a:ext cx="411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LWG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460" name="Text Box 31"/>
              <p:cNvSpPr txBox="1">
                <a:spLocks noChangeArrowheads="1"/>
              </p:cNvSpPr>
              <p:nvPr/>
            </p:nvSpPr>
            <p:spPr bwMode="auto">
              <a:xfrm>
                <a:off x="3985" y="3318"/>
                <a:ext cx="382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LGS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sp>
            <p:nvSpPr>
              <p:cNvPr id="18461" name="Text Box 32"/>
              <p:cNvSpPr txBox="1">
                <a:spLocks noChangeArrowheads="1"/>
              </p:cNvSpPr>
              <p:nvPr/>
            </p:nvSpPr>
            <p:spPr bwMode="auto">
              <a:xfrm>
                <a:off x="4791" y="3318"/>
                <a:ext cx="3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SRT</a:t>
                </a:r>
              </a:p>
            </p:txBody>
          </p:sp>
          <p:sp>
            <p:nvSpPr>
              <p:cNvPr id="18462" name="Text Box 54"/>
              <p:cNvSpPr txBox="1">
                <a:spLocks noChangeArrowheads="1"/>
              </p:cNvSpPr>
              <p:nvPr/>
            </p:nvSpPr>
            <p:spPr bwMode="auto">
              <a:xfrm>
                <a:off x="1160" y="3318"/>
                <a:ext cx="40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rPr>
                  <a:t>BON</a:t>
                </a:r>
              </a:p>
            </p:txBody>
          </p:sp>
        </p:grpSp>
      </p:grpSp>
      <p:sp>
        <p:nvSpPr>
          <p:cNvPr id="18445" name="Text Box 55"/>
          <p:cNvSpPr txBox="1">
            <a:spLocks noChangeArrowheads="1"/>
          </p:cNvSpPr>
          <p:nvPr/>
        </p:nvSpPr>
        <p:spPr bwMode="auto">
          <a:xfrm>
            <a:off x="3335338" y="4070350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JDA</a:t>
            </a:r>
          </a:p>
        </p:txBody>
      </p:sp>
      <p:sp>
        <p:nvSpPr>
          <p:cNvPr id="18446" name="Text Box 56"/>
          <p:cNvSpPr txBox="1">
            <a:spLocks noChangeArrowheads="1"/>
          </p:cNvSpPr>
          <p:nvPr/>
        </p:nvSpPr>
        <p:spPr bwMode="auto">
          <a:xfrm>
            <a:off x="4905375" y="4305300"/>
            <a:ext cx="6461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MCN</a:t>
            </a:r>
          </a:p>
        </p:txBody>
      </p:sp>
      <p:sp>
        <p:nvSpPr>
          <p:cNvPr id="18447" name="Text Box 57"/>
          <p:cNvSpPr txBox="1">
            <a:spLocks noChangeArrowheads="1"/>
          </p:cNvSpPr>
          <p:nvPr/>
        </p:nvSpPr>
        <p:spPr bwMode="auto">
          <a:xfrm>
            <a:off x="5741988" y="2794000"/>
            <a:ext cx="636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LMO</a:t>
            </a:r>
          </a:p>
        </p:txBody>
      </p:sp>
      <p:sp>
        <p:nvSpPr>
          <p:cNvPr id="18448" name="Text Box 58"/>
          <p:cNvSpPr txBox="1">
            <a:spLocks noChangeArrowheads="1"/>
          </p:cNvSpPr>
          <p:nvPr/>
        </p:nvSpPr>
        <p:spPr bwMode="auto">
          <a:xfrm>
            <a:off x="6334125" y="2708275"/>
            <a:ext cx="60625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LGS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49" name="Text Box 59"/>
          <p:cNvSpPr txBox="1">
            <a:spLocks noChangeArrowheads="1"/>
          </p:cNvSpPr>
          <p:nvPr/>
        </p:nvSpPr>
        <p:spPr bwMode="auto">
          <a:xfrm>
            <a:off x="7062788" y="2590800"/>
            <a:ext cx="65261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LWG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450" name="Text Box 61"/>
          <p:cNvSpPr txBox="1">
            <a:spLocks noChangeArrowheads="1"/>
          </p:cNvSpPr>
          <p:nvPr/>
        </p:nvSpPr>
        <p:spPr bwMode="auto">
          <a:xfrm>
            <a:off x="7643813" y="2997200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SRT</a:t>
            </a:r>
          </a:p>
        </p:txBody>
      </p:sp>
      <p:sp>
        <p:nvSpPr>
          <p:cNvPr id="18451" name="Text Box 66"/>
          <p:cNvSpPr txBox="1">
            <a:spLocks noChangeArrowheads="1"/>
          </p:cNvSpPr>
          <p:nvPr/>
        </p:nvSpPr>
        <p:spPr bwMode="auto">
          <a:xfrm>
            <a:off x="1506061" y="1935912"/>
            <a:ext cx="25482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Snake River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noProof="0" dirty="0" smtClean="0">
                <a:solidFill>
                  <a:srgbClr val="000066"/>
                </a:solidFill>
                <a:latin typeface="Arial" charset="0"/>
              </a:rPr>
              <a:t>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teelhead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</a:rPr>
              <a:t> reach survival</a:t>
            </a: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450170" y="4872038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C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3" name="Text Box 18"/>
          <p:cNvSpPr txBox="1">
            <a:spLocks noChangeArrowheads="1"/>
          </p:cNvSpPr>
          <p:nvPr/>
        </p:nvSpPr>
        <p:spPr bwMode="auto">
          <a:xfrm>
            <a:off x="176229" y="5418479"/>
            <a:ext cx="14285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Mean 02-22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2411413" y="3604068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rgbClr val="00CC00"/>
                </a:solidFill>
                <a:latin typeface="Arial" charset="0"/>
              </a:rPr>
              <a:t>81.5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(88.8)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5" name="Line 68"/>
          <p:cNvSpPr>
            <a:spLocks noChangeShapeType="1"/>
          </p:cNvSpPr>
          <p:nvPr/>
        </p:nvSpPr>
        <p:spPr bwMode="auto">
          <a:xfrm>
            <a:off x="2982913" y="3931443"/>
            <a:ext cx="233363" cy="23336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6" name="Line 68"/>
          <p:cNvSpPr>
            <a:spLocks noChangeShapeType="1"/>
          </p:cNvSpPr>
          <p:nvPr/>
        </p:nvSpPr>
        <p:spPr bwMode="auto">
          <a:xfrm flipH="1">
            <a:off x="2700339" y="3956787"/>
            <a:ext cx="149224" cy="258875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5952235" y="3760254"/>
            <a:ext cx="13003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82.4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(88.0)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8" name="Line 68"/>
          <p:cNvSpPr>
            <a:spLocks noChangeShapeType="1"/>
          </p:cNvSpPr>
          <p:nvPr/>
        </p:nvSpPr>
        <p:spPr bwMode="auto">
          <a:xfrm flipH="1">
            <a:off x="5676085" y="3944921"/>
            <a:ext cx="318315" cy="28480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9" name="Line 68"/>
          <p:cNvSpPr>
            <a:spLocks noChangeShapeType="1"/>
          </p:cNvSpPr>
          <p:nvPr/>
        </p:nvSpPr>
        <p:spPr bwMode="auto">
          <a:xfrm flipH="1" flipV="1">
            <a:off x="5884454" y="3541600"/>
            <a:ext cx="182177" cy="247133"/>
          </a:xfrm>
          <a:prstGeom prst="line">
            <a:avLst/>
          </a:prstGeom>
          <a:noFill/>
          <a:ln w="25400">
            <a:solidFill>
              <a:srgbClr val="00CC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29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43" y="-1904550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4"/>
          <p:cNvSpPr>
            <a:spLocks noChangeAspect="1" noChangeArrowheads="1"/>
          </p:cNvSpPr>
          <p:nvPr/>
        </p:nvSpPr>
        <p:spPr bwMode="auto">
          <a:xfrm>
            <a:off x="4554434" y="1948795"/>
            <a:ext cx="100584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6360374" y="972412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68734" y="1905000"/>
            <a:ext cx="1751076" cy="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36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43" y="-1904550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4"/>
          <p:cNvSpPr>
            <a:spLocks noChangeAspect="1" noChangeArrowheads="1"/>
          </p:cNvSpPr>
          <p:nvPr/>
        </p:nvSpPr>
        <p:spPr bwMode="auto">
          <a:xfrm>
            <a:off x="4554434" y="1948795"/>
            <a:ext cx="100584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1993011" y="2208637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2447" y="1905000"/>
            <a:ext cx="2501987" cy="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36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6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243" y="-1910395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94"/>
          <p:cNvSpPr>
            <a:spLocks noChangeAspect="1" noChangeArrowheads="1"/>
          </p:cNvSpPr>
          <p:nvPr/>
        </p:nvSpPr>
        <p:spPr bwMode="auto">
          <a:xfrm>
            <a:off x="4554434" y="1948795"/>
            <a:ext cx="100584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1993011" y="2208637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2447" y="1905000"/>
            <a:ext cx="2501987" cy="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36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964" y="-1905000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4"/>
          <p:cNvSpPr>
            <a:spLocks noChangeArrowheads="1"/>
          </p:cNvSpPr>
          <p:nvPr/>
        </p:nvSpPr>
        <p:spPr bwMode="auto">
          <a:xfrm>
            <a:off x="1993011" y="2208637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52447" y="1905000"/>
            <a:ext cx="4738878" cy="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87"/>
          <p:cNvSpPr>
            <a:spLocks noChangeArrowheads="1"/>
          </p:cNvSpPr>
          <p:nvPr/>
        </p:nvSpPr>
        <p:spPr bwMode="auto">
          <a:xfrm>
            <a:off x="6715125" y="1600200"/>
            <a:ext cx="1524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36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6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"/>
            <a:ext cx="822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9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"/>
            <a:ext cx="82296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3" name="Picture 4" descr="columbiamapnotex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92" y="-1889875"/>
            <a:ext cx="9181699" cy="655859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25285"/>
            <a:ext cx="1828800" cy="1279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94"/>
          <p:cNvSpPr>
            <a:spLocks noChangeArrowheads="1"/>
          </p:cNvSpPr>
          <p:nvPr/>
        </p:nvSpPr>
        <p:spPr bwMode="auto">
          <a:xfrm>
            <a:off x="5286375" y="1173579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4" name="Rectangle 94"/>
          <p:cNvSpPr>
            <a:spLocks noChangeArrowheads="1"/>
          </p:cNvSpPr>
          <p:nvPr/>
        </p:nvSpPr>
        <p:spPr bwMode="auto">
          <a:xfrm>
            <a:off x="5791200" y="1124811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15" name="Rectangle 94"/>
          <p:cNvSpPr>
            <a:spLocks noChangeArrowheads="1"/>
          </p:cNvSpPr>
          <p:nvPr/>
        </p:nvSpPr>
        <p:spPr bwMode="auto">
          <a:xfrm>
            <a:off x="6336411" y="987087"/>
            <a:ext cx="118872" cy="402336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1905000" y="1905000"/>
            <a:ext cx="76200" cy="533400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00450" y="1272663"/>
            <a:ext cx="2873883" cy="14676"/>
          </a:xfrm>
          <a:prstGeom prst="straightConnector1">
            <a:avLst/>
          </a:prstGeom>
          <a:ln w="38100" cmpd="sng">
            <a:solidFill>
              <a:srgbClr val="00FFFF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9144000" cy="366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3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123604"/>
            <a:ext cx="9144000" cy="482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 Power Administration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PTAGIS – Pacific States Marine Fisheries Commission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Avian Predation Detection Project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Time Research</a:t>
            </a: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Corps of Engineers Fish Field Units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DART – University of Washington Columbia Basin Research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NOAA Colleagues: Jim Faulkner, Dan Widener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Legions of Taggers, Coordinators, Agencies, etc.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sz="2400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000066"/>
              </a:solidFill>
              <a:latin typeface="Franklin Gothic Medium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66"/>
              </a:solidFill>
              <a:latin typeface="Franklin Gothic Medium" pitchFamily="34" charset="0"/>
            </a:endParaRP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66"/>
              </a:solidFill>
              <a:latin typeface="Franklin Gothic Medium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  <a:endParaRPr lang="en-US" sz="4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20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" y="788988"/>
            <a:ext cx="914400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Flow very low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throughout April, </a:t>
            </a:r>
          </a:p>
          <a:p>
            <a:pPr marR="0" lvl="1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   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above average at end of May/beginning of June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Cool water throughout season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solidFill>
                  <a:srgbClr val="000066"/>
                </a:solidFill>
                <a:latin typeface="Arial" charset="0"/>
              </a:rPr>
              <a:t>Very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high spill percentage – mostly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matched 2021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800" dirty="0">
              <a:solidFill>
                <a:srgbClr val="000066"/>
              </a:solidFill>
              <a:latin typeface="Arial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dirty="0" smtClean="0">
                <a:solidFill>
                  <a:srgbClr val="0070C0"/>
                </a:solidFill>
                <a:latin typeface="Arial" charset="0"/>
              </a:rPr>
              <a:t>Moderate dissolved gas during low flow,</a:t>
            </a:r>
          </a:p>
          <a:p>
            <a:pPr lvl="2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0070C0"/>
                </a:solidFill>
                <a:latin typeface="Arial" charset="0"/>
              </a:rPr>
              <a:t>h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igher</a:t>
            </a:r>
            <a:r>
              <a:rPr lang="en-US" sz="2800" dirty="0" smtClean="0">
                <a:solidFill>
                  <a:srgbClr val="0070C0"/>
                </a:solidFill>
                <a:latin typeface="Arial" charset="0"/>
              </a:rPr>
              <a:t> TDGS in higher flow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</a:endParaRPr>
          </a:p>
          <a:p>
            <a:pPr marR="0" lvl="1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17488"/>
            <a:ext cx="91440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 Spring Conditions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12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3578"/>
            <a:ext cx="8229600" cy="676014"/>
          </a:xfrm>
        </p:spPr>
        <p:txBody>
          <a:bodyPr/>
          <a:lstStyle/>
          <a:p>
            <a:pPr algn="ctr"/>
            <a:r>
              <a:rPr lang="en-US" dirty="0" smtClean="0"/>
              <a:t>Smolt Transportation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0504"/>
            <a:ext cx="8229600" cy="41827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Yearling Chinook &amp; Steelhead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Data from Migration Years 2017-2020</a:t>
            </a:r>
          </a:p>
          <a:p>
            <a:pPr lvl="1">
              <a:buFontTx/>
              <a:buChar char="-"/>
            </a:pPr>
            <a:endParaRPr lang="en-US" sz="2200" dirty="0"/>
          </a:p>
          <a:p>
            <a:pPr lvl="2">
              <a:buFontTx/>
              <a:buChar char="-"/>
            </a:pPr>
            <a:endParaRPr lang="en-US" sz="1800" dirty="0" smtClean="0"/>
          </a:p>
          <a:p>
            <a:pPr lvl="3">
              <a:buFontTx/>
              <a:buChar char="-"/>
            </a:pPr>
            <a:r>
              <a:rPr lang="en-US" sz="1800" dirty="0" smtClean="0">
                <a:solidFill>
                  <a:srgbClr val="009900"/>
                </a:solidFill>
              </a:rPr>
              <a:t>Updated with adult returns through Dec 31, 2022</a:t>
            </a:r>
          </a:p>
          <a:p>
            <a:pPr lvl="3">
              <a:buFontTx/>
              <a:buChar char="-"/>
            </a:pPr>
            <a:r>
              <a:rPr lang="en-US" sz="1800" dirty="0" smtClean="0">
                <a:solidFill>
                  <a:srgbClr val="009900"/>
                </a:solidFill>
              </a:rPr>
              <a:t>Added smolt migration year 2020</a:t>
            </a:r>
          </a:p>
          <a:p>
            <a:pPr lvl="3">
              <a:buFontTx/>
              <a:buChar char="-"/>
            </a:pPr>
            <a:r>
              <a:rPr lang="en-US" sz="1800" dirty="0" smtClean="0">
                <a:solidFill>
                  <a:srgbClr val="009900"/>
                </a:solidFill>
              </a:rPr>
              <a:t>Data from LGR, LGS, and LMN</a:t>
            </a:r>
          </a:p>
          <a:p>
            <a:pPr lvl="3">
              <a:buFontTx/>
              <a:buChar char="-"/>
            </a:pPr>
            <a:r>
              <a:rPr lang="en-US" sz="1800" dirty="0" smtClean="0">
                <a:solidFill>
                  <a:srgbClr val="009900"/>
                </a:solidFill>
              </a:rPr>
              <a:t>Spillway-passed fish at LGR</a:t>
            </a:r>
          </a:p>
          <a:p>
            <a:pPr lvl="3">
              <a:buFontTx/>
              <a:buChar char="-"/>
            </a:pP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8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479" y="463826"/>
            <a:ext cx="8229600" cy="676014"/>
          </a:xfrm>
        </p:spPr>
        <p:txBody>
          <a:bodyPr/>
          <a:lstStyle/>
          <a:p>
            <a:pPr algn="ctr"/>
            <a:r>
              <a:rPr lang="en-US" dirty="0" smtClean="0"/>
              <a:t>Snake River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0504"/>
            <a:ext cx="8229600" cy="41827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200" dirty="0"/>
          </a:p>
          <a:p>
            <a:pPr lvl="2">
              <a:buFontTx/>
              <a:buChar char="-"/>
            </a:pPr>
            <a:endParaRPr lang="en-US" sz="1800" dirty="0" smtClean="0"/>
          </a:p>
          <a:p>
            <a:pPr lvl="3">
              <a:buFontTx/>
              <a:buChar char="-"/>
            </a:pPr>
            <a:endParaRPr lang="en-US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720070"/>
              </p:ext>
            </p:extLst>
          </p:nvPr>
        </p:nvGraphicFramePr>
        <p:xfrm>
          <a:off x="0" y="1334747"/>
          <a:ext cx="9144000" cy="5464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463">
                  <a:extLst>
                    <a:ext uri="{9D8B030D-6E8A-4147-A177-3AD203B41FA5}">
                      <a16:colId xmlns:a16="http://schemas.microsoft.com/office/drawing/2014/main" val="278523494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950328859"/>
                    </a:ext>
                  </a:extLst>
                </a:gridCol>
                <a:gridCol w="1986337">
                  <a:extLst>
                    <a:ext uri="{9D8B030D-6E8A-4147-A177-3AD203B41FA5}">
                      <a16:colId xmlns:a16="http://schemas.microsoft.com/office/drawing/2014/main" val="2398243153"/>
                    </a:ext>
                  </a:extLst>
                </a:gridCol>
                <a:gridCol w="1753456">
                  <a:extLst>
                    <a:ext uri="{9D8B030D-6E8A-4147-A177-3AD203B41FA5}">
                      <a16:colId xmlns:a16="http://schemas.microsoft.com/office/drawing/2014/main" val="2309872293"/>
                    </a:ext>
                  </a:extLst>
                </a:gridCol>
                <a:gridCol w="2208944">
                  <a:extLst>
                    <a:ext uri="{9D8B030D-6E8A-4147-A177-3AD203B41FA5}">
                      <a16:colId xmlns:a16="http://schemas.microsoft.com/office/drawing/2014/main" val="1054718171"/>
                    </a:ext>
                  </a:extLst>
                </a:gridCol>
              </a:tblGrid>
              <a:tr h="47426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Migration </a:t>
                      </a:r>
                    </a:p>
                    <a:p>
                      <a:r>
                        <a:rPr lang="en-US" sz="2400" b="1" dirty="0" smtClean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Flow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Spill%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Temperature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Dissolved gas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563099"/>
                  </a:ext>
                </a:extLst>
              </a:tr>
              <a:tr h="112417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2017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Very high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Very high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(40-50%)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Average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Very high </a:t>
                      </a:r>
                    </a:p>
                    <a:p>
                      <a:r>
                        <a:rPr lang="en-US" sz="2400" b="1" dirty="0" smtClean="0"/>
                        <a:t>(118-126%)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5864657"/>
                  </a:ext>
                </a:extLst>
              </a:tr>
              <a:tr h="65130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2018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High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High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(35-55%)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Warm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Above average</a:t>
                      </a:r>
                    </a:p>
                    <a:p>
                      <a:r>
                        <a:rPr lang="en-US" sz="2400" b="1" dirty="0" smtClean="0"/>
                        <a:t>(116-122%)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4981225"/>
                  </a:ext>
                </a:extLst>
              </a:tr>
              <a:tr h="134711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2019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High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Above</a:t>
                      </a:r>
                      <a:r>
                        <a:rPr lang="en-US" sz="2400" b="1" baseline="0" dirty="0" smtClean="0"/>
                        <a:t> average</a:t>
                      </a:r>
                      <a:endParaRPr lang="en-US" sz="2400" b="1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(35-45%)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Average;</a:t>
                      </a:r>
                    </a:p>
                    <a:p>
                      <a:r>
                        <a:rPr lang="en-US" sz="2400" b="1" dirty="0" smtClean="0"/>
                        <a:t>Fluctuating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Above average</a:t>
                      </a:r>
                    </a:p>
                    <a:p>
                      <a:r>
                        <a:rPr lang="en-US" sz="2400" b="1" dirty="0" smtClean="0"/>
                        <a:t>(118-120%)</a:t>
                      </a:r>
                      <a:endParaRPr 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22068529"/>
                  </a:ext>
                </a:extLst>
              </a:tr>
              <a:tr h="134711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2020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Average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Record high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(60-65%)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Warm</a:t>
                      </a:r>
                      <a:r>
                        <a:rPr lang="en-US" sz="2400" b="1" baseline="0" dirty="0" smtClean="0"/>
                        <a:t> April,</a:t>
                      </a:r>
                    </a:p>
                    <a:p>
                      <a:r>
                        <a:rPr lang="en-US" sz="2400" b="1" baseline="0" dirty="0" smtClean="0"/>
                        <a:t>Cool May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High</a:t>
                      </a:r>
                    </a:p>
                    <a:p>
                      <a:r>
                        <a:rPr lang="en-US" sz="2400" b="1" dirty="0" smtClean="0"/>
                        <a:t>(120-124%)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715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8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4327" y="1887415"/>
            <a:ext cx="5491195" cy="1629508"/>
          </a:xfrm>
        </p:spPr>
        <p:txBody>
          <a:bodyPr>
            <a:noAutofit/>
          </a:bodyPr>
          <a:lstStyle/>
          <a:p>
            <a:r>
              <a:rPr lang="en-US" sz="6400" dirty="0" smtClean="0"/>
              <a:t>Annual Summaries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85800"/>
            <a:ext cx="9144000" cy="56692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Annual Estimated SARs – Transport Period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3276600"/>
            <a:ext cx="6459829" cy="369332"/>
            <a:chOff x="1447800" y="5898508"/>
            <a:chExt cx="628235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1447800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2017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45899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2019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38998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2020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249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6692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8065"/>
            <a:ext cx="8229600" cy="67601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Annual Estimated T:B – Transport Period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3276600"/>
            <a:ext cx="6459829" cy="369332"/>
            <a:chOff x="1447800" y="5898508"/>
            <a:chExt cx="628235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1447800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2017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45899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2019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38998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2020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49888" y="1853154"/>
            <a:ext cx="907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9900"/>
                </a:solidFill>
              </a:rPr>
              <a:t>1.54; P=0.19</a:t>
            </a:r>
            <a:endParaRPr lang="en-US" sz="1200" b="1" dirty="0">
              <a:solidFill>
                <a:srgbClr val="0099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9887" y="4419600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9900"/>
                </a:solidFill>
              </a:rPr>
              <a:t>1.86; P=0.38</a:t>
            </a:r>
            <a:endParaRPr lang="en-US" sz="12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8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6692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Annual Estimated SARs – Transport Period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3276600"/>
            <a:ext cx="6459829" cy="369332"/>
            <a:chOff x="1447800" y="5898508"/>
            <a:chExt cx="628235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1447800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2017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45899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2019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38998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2020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8556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6692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8065"/>
            <a:ext cx="8229600" cy="67601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Annual Estimated T:B – Transport Period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47800" y="3276600"/>
            <a:ext cx="6459829" cy="369332"/>
            <a:chOff x="1447800" y="5898508"/>
            <a:chExt cx="628235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1447800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2017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2018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45899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2019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38998" y="5898508"/>
              <a:ext cx="591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2020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49888" y="1783527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9900"/>
                </a:solidFill>
              </a:rPr>
              <a:t>2.30; P=0.002</a:t>
            </a:r>
            <a:endParaRPr lang="en-US" sz="1200" b="1" dirty="0">
              <a:solidFill>
                <a:srgbClr val="0099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49888" y="4419600"/>
            <a:ext cx="984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9900"/>
                </a:solidFill>
              </a:rPr>
              <a:t>1.93; P=0.026</a:t>
            </a:r>
            <a:endParaRPr lang="en-US" sz="12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66928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8065"/>
            <a:ext cx="8229600" cy="67601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Spillway Detector – Migration Year 2020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165388" y="3221028"/>
            <a:ext cx="7343673" cy="369332"/>
            <a:chOff x="1593960" y="5898508"/>
            <a:chExt cx="7141917" cy="369332"/>
          </a:xfrm>
        </p:grpSpPr>
        <p:sp>
          <p:nvSpPr>
            <p:cNvPr id="13" name="TextBox 12"/>
            <p:cNvSpPr txBox="1"/>
            <p:nvPr/>
          </p:nvSpPr>
          <p:spPr>
            <a:xfrm>
              <a:off x="1593960" y="5898508"/>
              <a:ext cx="1224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Wild chinook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52800" y="5898508"/>
              <a:ext cx="1389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Wild steelhead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45899" y="5898508"/>
              <a:ext cx="16044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Hatchery chinook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66142" y="5898508"/>
              <a:ext cx="1769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Hatchery steelhead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94727" y="4139782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9900"/>
                </a:solidFill>
              </a:rPr>
              <a:t>1.29; P=0.32</a:t>
            </a:r>
            <a:endParaRPr lang="en-US" sz="1200" b="1" dirty="0">
              <a:solidFill>
                <a:srgbClr val="0099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08114" y="4125926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9900"/>
                </a:solidFill>
              </a:rPr>
              <a:t>1.25; P=0.34</a:t>
            </a:r>
            <a:endParaRPr lang="en-US" sz="1200" b="1" dirty="0">
              <a:solidFill>
                <a:srgbClr val="0099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65840" y="4139782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9900"/>
                </a:solidFill>
              </a:rPr>
              <a:t>1.26; P=0.16</a:t>
            </a:r>
            <a:endParaRPr lang="en-US" sz="1200" b="1" dirty="0">
              <a:solidFill>
                <a:srgbClr val="0099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31063" y="4142553"/>
            <a:ext cx="9140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9900"/>
                </a:solidFill>
              </a:rPr>
              <a:t>2.27; P=0.10</a:t>
            </a:r>
            <a:endParaRPr lang="en-US" sz="12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1887415"/>
            <a:ext cx="6564922" cy="1629508"/>
          </a:xfrm>
        </p:spPr>
        <p:txBody>
          <a:bodyPr>
            <a:noAutofit/>
          </a:bodyPr>
          <a:lstStyle/>
          <a:p>
            <a:r>
              <a:rPr lang="en-US" sz="6400" dirty="0" smtClean="0"/>
              <a:t>Some Seasonal Stuff for 2020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Patterns of SAR vs.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4888707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Need a “time-stamp” – date of passage/detection. </a:t>
            </a:r>
          </a:p>
          <a:p>
            <a:pPr lvl="1">
              <a:buFontTx/>
              <a:buChar char="-"/>
            </a:pPr>
            <a:r>
              <a:rPr lang="en-US" sz="2100" dirty="0" smtClean="0"/>
              <a:t>(Time-stamp still needed for annual summaries – “transport period”).</a:t>
            </a:r>
          </a:p>
          <a:p>
            <a:pPr lvl="1">
              <a:buFontTx/>
              <a:buChar char="-"/>
            </a:pPr>
            <a:r>
              <a:rPr lang="en-US" sz="2100" dirty="0" smtClean="0"/>
              <a:t>Starting 2020: time-stamp available for LGR-spillway-passed fish!</a:t>
            </a:r>
          </a:p>
          <a:p>
            <a:pPr marL="0" indent="0">
              <a:buNone/>
            </a:pPr>
            <a:endParaRPr lang="en-US" sz="2400" strike="sngStrike" dirty="0"/>
          </a:p>
          <a:p>
            <a:r>
              <a:rPr lang="en-US" sz="2400" dirty="0" smtClean="0"/>
              <a:t>These analyses use fish that entered JBS at LGR, LGS, or LMN</a:t>
            </a:r>
          </a:p>
          <a:p>
            <a:pPr lvl="1">
              <a:buFontTx/>
              <a:buChar char="-"/>
            </a:pPr>
            <a:r>
              <a:rPr lang="en-US" sz="2100" dirty="0" smtClean="0"/>
              <a:t>tagged upstream of LGR or at LGR</a:t>
            </a:r>
          </a:p>
          <a:p>
            <a:pPr lvl="1">
              <a:buFontTx/>
              <a:buChar char="-"/>
            </a:pPr>
            <a:r>
              <a:rPr lang="en-US" sz="2100" dirty="0"/>
              <a:t>either transported (T) or bypassed (B or “C1</a:t>
            </a:r>
            <a:r>
              <a:rPr lang="en-US" sz="2100" dirty="0" smtClean="0"/>
              <a:t>”)</a:t>
            </a:r>
          </a:p>
          <a:p>
            <a:pPr lvl="1">
              <a:buFontTx/>
              <a:buChar char="-"/>
            </a:pPr>
            <a:r>
              <a:rPr lang="en-US" sz="2100" dirty="0"/>
              <a:t>c</a:t>
            </a:r>
            <a:r>
              <a:rPr lang="en-US" sz="2100" dirty="0" smtClean="0"/>
              <a:t>an adjust “standards” based on observed C0 &gt; C1</a:t>
            </a:r>
          </a:p>
          <a:p>
            <a:pPr lvl="1">
              <a:buFontTx/>
              <a:buChar char="-"/>
            </a:pPr>
            <a:r>
              <a:rPr lang="en-US" sz="2100" dirty="0" smtClean="0"/>
              <a:t>e.g.:   if (C0/C1 = 1.1) </a:t>
            </a:r>
          </a:p>
          <a:p>
            <a:pPr marL="457200" lvl="1" indent="0">
              <a:buNone/>
            </a:pPr>
            <a:r>
              <a:rPr lang="en-US" sz="2100" dirty="0" smtClean="0"/>
              <a:t>                                        and (T/C1 &gt; 1.1) </a:t>
            </a:r>
          </a:p>
          <a:p>
            <a:pPr marL="457200" lvl="1" indent="0">
              <a:buNone/>
            </a:pPr>
            <a:r>
              <a:rPr lang="en-US" sz="2100" dirty="0"/>
              <a:t> </a:t>
            </a:r>
            <a:r>
              <a:rPr lang="en-US" sz="2100" dirty="0" smtClean="0"/>
              <a:t>                                                                    then (T/C0 &gt; 1)</a:t>
            </a:r>
            <a:endParaRPr lang="en-US" sz="2100" dirty="0"/>
          </a:p>
          <a:p>
            <a:pPr lvl="1">
              <a:buFontTx/>
              <a:buChar char="-"/>
            </a:pPr>
            <a:endParaRPr lang="en-US" sz="2400" dirty="0" smtClean="0"/>
          </a:p>
          <a:p>
            <a:pPr lvl="1">
              <a:buFontTx/>
              <a:buChar char="-"/>
            </a:pPr>
            <a:endParaRPr lang="en-US" sz="2400" dirty="0" smtClean="0"/>
          </a:p>
          <a:p>
            <a:pPr marL="0" indent="0">
              <a:buNone/>
            </a:pPr>
            <a:endParaRPr lang="en-US" sz="2400" strike="sngStrik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2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6200" y="788988"/>
            <a:ext cx="9144000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lvl="1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2800" dirty="0" smtClean="0">
                <a:solidFill>
                  <a:srgbClr val="0070C0"/>
                </a:solidFill>
                <a:latin typeface="Arial" charset="0"/>
              </a:rPr>
              <a:t>Travel times</a:t>
            </a:r>
            <a:endParaRPr lang="en-US" sz="2800" dirty="0">
              <a:solidFill>
                <a:srgbClr val="0070C0"/>
              </a:solidFill>
              <a:latin typeface="Arial" charset="0"/>
            </a:endParaRPr>
          </a:p>
          <a:p>
            <a:pPr marL="1257300" lvl="2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charset="0"/>
              </a:rPr>
              <a:t>Long during low-flow, cool April; more typical at end of season</a:t>
            </a:r>
            <a:endParaRPr lang="en-US" sz="2000" dirty="0">
              <a:solidFill>
                <a:srgbClr val="0070C0"/>
              </a:solidFill>
              <a:latin typeface="Arial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Late migration =&gt;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Higher proportion transported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100" dirty="0" smtClean="0">
              <a:solidFill>
                <a:srgbClr val="0070C0"/>
              </a:solidFill>
              <a:latin typeface="Arial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100" dirty="0" smtClean="0">
                <a:solidFill>
                  <a:srgbClr val="0070C0"/>
                </a:solidFill>
                <a:latin typeface="Arial" charset="0"/>
              </a:rPr>
              <a:t>Very low numbers passed dams via juvenile bypass systems</a:t>
            </a:r>
          </a:p>
          <a:p>
            <a:pPr marL="1257300" lvl="2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Low PIT-tag detection probabilities (data quality diminished)</a:t>
            </a:r>
          </a:p>
          <a:p>
            <a:pPr marL="1257300" lvl="2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baseline="0" dirty="0" smtClean="0">
                <a:solidFill>
                  <a:srgbClr val="0070C0"/>
                </a:solidFill>
                <a:latin typeface="Arial" charset="0"/>
              </a:rPr>
              <a:t>Low numbers collected for transportation</a:t>
            </a:r>
          </a:p>
          <a:p>
            <a:pPr lvl="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</a:rPr>
              <a:t>(but few passed before transportation began)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17488"/>
            <a:ext cx="91440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 Spring Migration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2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52" y="301752"/>
            <a:ext cx="5861304" cy="5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52" y="301752"/>
            <a:ext cx="5861304" cy="5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52" y="301752"/>
            <a:ext cx="5861304" cy="5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0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52" y="301752"/>
            <a:ext cx="5861304" cy="5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52" y="301752"/>
            <a:ext cx="5861304" cy="5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52" y="301752"/>
            <a:ext cx="5861304" cy="58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1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016000"/>
            <a:ext cx="9144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 generally remain higher for transported than for bypassed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2020: Transported also higher than spillway-passed for 3 of 4 stocks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usually 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steelhead 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chinook</a:t>
            </a:r>
            <a:r>
              <a:rPr lang="en-US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not </a:t>
            </a: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 greater for MY 20 than other recent </a:t>
            </a:r>
            <a:r>
              <a:rPr lang="en-US" sz="2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2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SARs greater for spillway-passed than bypassed in MY 20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year of data</a:t>
            </a:r>
            <a:endParaRPr lang="en-US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~25% greater for WCH, HCH, and HST; 100% greater for WST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 consistent with slight increase in spillway advantage through season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Spillway more benign, or spillway-passed and bypassed fish inherently different?</a:t>
            </a:r>
          </a:p>
          <a:p>
            <a:pPr marL="742950" lvl="1" indent="-28575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2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sz="2400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000066"/>
              </a:solidFill>
              <a:latin typeface="Franklin Gothic Medium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66"/>
              </a:solidFill>
              <a:latin typeface="Franklin Gothic Medium" pitchFamily="34" charset="0"/>
            </a:endParaRP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66"/>
              </a:solidFill>
              <a:latin typeface="Franklin Gothic Medium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067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Summary:Transportation</a:t>
            </a:r>
            <a:r>
              <a:rPr lang="en-US" sz="32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/Bypass/Spillway</a:t>
            </a:r>
            <a:endParaRPr lang="en-US" sz="32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8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016000"/>
            <a:ext cx="91440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Army Corps of Engineers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PTAGIS – Pacific States Marine Fisheries Commission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Legions of Taggers, Coordinators, Agencies, etc.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endParaRPr lang="en-US" sz="2400" dirty="0" smtClean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 smtClean="0">
              <a:solidFill>
                <a:srgbClr val="000066"/>
              </a:solidFill>
              <a:latin typeface="Franklin Gothic Medium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dirty="0">
              <a:solidFill>
                <a:srgbClr val="000066"/>
              </a:solidFill>
              <a:latin typeface="Franklin Gothic Medium" pitchFamily="34" charset="0"/>
            </a:endParaRPr>
          </a:p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400" dirty="0">
              <a:solidFill>
                <a:srgbClr val="000066"/>
              </a:solidFill>
              <a:latin typeface="Franklin Gothic Medium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Acknowledgments</a:t>
            </a:r>
            <a:endParaRPr lang="en-US" sz="44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59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U.S. Department of Commerce | National Oceanic and Atmospheric Administration | NOAA Fisheries | Northwest Fisheries Science Center</a:t>
            </a:r>
            <a:endParaRPr lang="en-US" dirty="0"/>
          </a:p>
        </p:txBody>
      </p:sp>
      <p:pic>
        <p:nvPicPr>
          <p:cNvPr id="3" name="Picture 3" descr="LowerGranite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4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724400" y="3657600"/>
            <a:ext cx="424347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6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n-US" sz="6600" b="1" dirty="0">
                <a:solidFill>
                  <a:srgbClr val="FFFF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7394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5800" y="1360488"/>
            <a:ext cx="7772400" cy="5231379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Snake River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Yearling Chinook and Steelhead: 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0066"/>
                </a:solidFill>
                <a:latin typeface="Arial" charset="0"/>
              </a:rPr>
              <a:t>Slightly above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average</a:t>
            </a:r>
          </a:p>
          <a:p>
            <a:pPr marR="0" lvl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400" dirty="0">
              <a:solidFill>
                <a:srgbClr val="0070C0"/>
              </a:solidFill>
              <a:latin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dirty="0" smtClean="0">
                <a:solidFill>
                  <a:srgbClr val="0070C0"/>
                </a:solidFill>
                <a:latin typeface="Arial" charset="0"/>
              </a:rPr>
              <a:t>Columbia River Yearling Chinook and Steelhead: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srgbClr val="0070C0"/>
                </a:solidFill>
                <a:latin typeface="Arial" charset="0"/>
              </a:rPr>
              <a:t>-	</a:t>
            </a:r>
            <a:r>
              <a:rPr lang="en-US" dirty="0" smtClean="0">
                <a:solidFill>
                  <a:srgbClr val="0070C0"/>
                </a:solidFill>
                <a:latin typeface="Arial" charset="0"/>
              </a:rPr>
              <a:t>Below average to McNary Dam; average in lower Columbia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400" dirty="0" smtClean="0">
              <a:solidFill>
                <a:srgbClr val="000066"/>
              </a:solidFill>
              <a:latin typeface="Arial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McNary-to-Bonneville below average for multiple stocks in 2021; not repeated in 2022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Generally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imprecise because of low detection rates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some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&gt;100%, and some “seesaw” reach-to-reach,</a:t>
            </a:r>
          </a:p>
          <a:p>
            <a:pPr lvl="1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70C0"/>
                </a:solidFill>
                <a:latin typeface="Arial" charset="0"/>
              </a:rPr>
              <a:t>		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likely for same reason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174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2022 Spring Survival Estimates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2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96" y="168"/>
            <a:chExt cx="5562" cy="3960"/>
          </a:xfrm>
        </p:grpSpPr>
        <p:pic>
          <p:nvPicPr>
            <p:cNvPr id="8208" name="Picture 5" descr="columbiamapnotex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68"/>
              <a:ext cx="5562" cy="3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9" name="Text Box 6"/>
            <p:cNvSpPr txBox="1">
              <a:spLocks noChangeArrowheads="1"/>
            </p:cNvSpPr>
            <p:nvPr/>
          </p:nvSpPr>
          <p:spPr bwMode="auto">
            <a:xfrm>
              <a:off x="1824" y="3646"/>
              <a:ext cx="112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8210" name="Text Box 7"/>
            <p:cNvSpPr txBox="1">
              <a:spLocks noChangeArrowheads="1"/>
            </p:cNvSpPr>
            <p:nvPr/>
          </p:nvSpPr>
          <p:spPr bwMode="auto">
            <a:xfrm>
              <a:off x="4790" y="2524"/>
              <a:ext cx="11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8211" name="Text Box 8"/>
            <p:cNvSpPr txBox="1">
              <a:spLocks noChangeArrowheads="1"/>
            </p:cNvSpPr>
            <p:nvPr/>
          </p:nvSpPr>
          <p:spPr bwMode="auto">
            <a:xfrm>
              <a:off x="366" y="1751"/>
              <a:ext cx="112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3600">
                <a:solidFill>
                  <a:srgbClr val="FFFFFF"/>
                </a:solidFill>
              </a:endParaRPr>
            </a:p>
          </p:txBody>
        </p:sp>
        <p:sp>
          <p:nvSpPr>
            <p:cNvPr id="8212" name="Text Box 9"/>
            <p:cNvSpPr txBox="1">
              <a:spLocks noChangeArrowheads="1"/>
            </p:cNvSpPr>
            <p:nvPr/>
          </p:nvSpPr>
          <p:spPr bwMode="auto">
            <a:xfrm rot="-5360739">
              <a:off x="1083" y="3056"/>
              <a:ext cx="627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Bonneville</a:t>
              </a:r>
              <a:endParaRPr lang="en-US" sz="1400">
                <a:solidFill>
                  <a:srgbClr val="0000FF"/>
                </a:solidFill>
                <a:latin typeface="Franklin Gothic Medium" pitchFamily="34" charset="0"/>
              </a:endParaRPr>
            </a:p>
          </p:txBody>
        </p:sp>
        <p:sp>
          <p:nvSpPr>
            <p:cNvPr id="8213" name="Text Box 10"/>
            <p:cNvSpPr txBox="1">
              <a:spLocks noChangeArrowheads="1"/>
            </p:cNvSpPr>
            <p:nvPr/>
          </p:nvSpPr>
          <p:spPr bwMode="auto">
            <a:xfrm rot="-5442136">
              <a:off x="1563" y="3136"/>
              <a:ext cx="629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The Dalles</a:t>
              </a:r>
            </a:p>
          </p:txBody>
        </p:sp>
        <p:sp>
          <p:nvSpPr>
            <p:cNvPr id="8214" name="Text Box 11"/>
            <p:cNvSpPr txBox="1">
              <a:spLocks noChangeArrowheads="1"/>
            </p:cNvSpPr>
            <p:nvPr/>
          </p:nvSpPr>
          <p:spPr bwMode="auto">
            <a:xfrm rot="-5468091">
              <a:off x="1870" y="3036"/>
              <a:ext cx="561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John Day</a:t>
              </a:r>
            </a:p>
          </p:txBody>
        </p:sp>
        <p:sp>
          <p:nvSpPr>
            <p:cNvPr id="8215" name="Text Box 12"/>
            <p:cNvSpPr txBox="1">
              <a:spLocks noChangeArrowheads="1"/>
            </p:cNvSpPr>
            <p:nvPr/>
          </p:nvSpPr>
          <p:spPr bwMode="auto">
            <a:xfrm>
              <a:off x="4487" y="3136"/>
              <a:ext cx="794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808080"/>
                  </a:solidFill>
                  <a:latin typeface="Franklin Gothic Medium" pitchFamily="34" charset="0"/>
                </a:rPr>
                <a:t>Hells Canyon</a:t>
              </a:r>
            </a:p>
          </p:txBody>
        </p:sp>
        <p:sp>
          <p:nvSpPr>
            <p:cNvPr id="8216" name="Text Box 13"/>
            <p:cNvSpPr txBox="1">
              <a:spLocks noChangeArrowheads="1"/>
            </p:cNvSpPr>
            <p:nvPr/>
          </p:nvSpPr>
          <p:spPr bwMode="auto">
            <a:xfrm>
              <a:off x="4431" y="3347"/>
              <a:ext cx="46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Oxbow</a:t>
              </a:r>
            </a:p>
          </p:txBody>
        </p:sp>
        <p:sp>
          <p:nvSpPr>
            <p:cNvPr id="8217" name="Text Box 14"/>
            <p:cNvSpPr txBox="1">
              <a:spLocks noChangeArrowheads="1"/>
            </p:cNvSpPr>
            <p:nvPr/>
          </p:nvSpPr>
          <p:spPr bwMode="auto">
            <a:xfrm>
              <a:off x="4387" y="3513"/>
              <a:ext cx="60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Brownlee</a:t>
              </a:r>
            </a:p>
          </p:txBody>
        </p:sp>
        <p:sp>
          <p:nvSpPr>
            <p:cNvPr id="8218" name="Text Box 15"/>
            <p:cNvSpPr txBox="1">
              <a:spLocks noChangeArrowheads="1"/>
            </p:cNvSpPr>
            <p:nvPr/>
          </p:nvSpPr>
          <p:spPr bwMode="auto">
            <a:xfrm>
              <a:off x="1866" y="1991"/>
              <a:ext cx="813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Priest Rapids</a:t>
              </a:r>
            </a:p>
          </p:txBody>
        </p:sp>
        <p:sp>
          <p:nvSpPr>
            <p:cNvPr id="8219" name="Text Box 16"/>
            <p:cNvSpPr txBox="1">
              <a:spLocks noChangeArrowheads="1"/>
            </p:cNvSpPr>
            <p:nvPr/>
          </p:nvSpPr>
          <p:spPr bwMode="auto">
            <a:xfrm>
              <a:off x="1919" y="1736"/>
              <a:ext cx="66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Wanapum</a:t>
              </a:r>
            </a:p>
          </p:txBody>
        </p:sp>
        <p:sp>
          <p:nvSpPr>
            <p:cNvPr id="8220" name="Text Box 17"/>
            <p:cNvSpPr txBox="1">
              <a:spLocks noChangeArrowheads="1"/>
            </p:cNvSpPr>
            <p:nvPr/>
          </p:nvSpPr>
          <p:spPr bwMode="auto">
            <a:xfrm>
              <a:off x="1765" y="1402"/>
              <a:ext cx="7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Rock Island</a:t>
              </a:r>
            </a:p>
          </p:txBody>
        </p:sp>
        <p:sp>
          <p:nvSpPr>
            <p:cNvPr id="8221" name="Text Box 18"/>
            <p:cNvSpPr txBox="1">
              <a:spLocks noChangeArrowheads="1"/>
            </p:cNvSpPr>
            <p:nvPr/>
          </p:nvSpPr>
          <p:spPr bwMode="auto">
            <a:xfrm>
              <a:off x="1597" y="1147"/>
              <a:ext cx="80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Rocky Reach</a:t>
              </a:r>
            </a:p>
          </p:txBody>
        </p:sp>
        <p:sp>
          <p:nvSpPr>
            <p:cNvPr id="8222" name="Text Box 19"/>
            <p:cNvSpPr txBox="1">
              <a:spLocks noChangeArrowheads="1"/>
            </p:cNvSpPr>
            <p:nvPr/>
          </p:nvSpPr>
          <p:spPr bwMode="auto">
            <a:xfrm>
              <a:off x="2209" y="802"/>
              <a:ext cx="401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Wells</a:t>
              </a:r>
            </a:p>
          </p:txBody>
        </p:sp>
        <p:sp>
          <p:nvSpPr>
            <p:cNvPr id="8223" name="Text Box 20"/>
            <p:cNvSpPr txBox="1">
              <a:spLocks noChangeArrowheads="1"/>
            </p:cNvSpPr>
            <p:nvPr/>
          </p:nvSpPr>
          <p:spPr bwMode="auto">
            <a:xfrm>
              <a:off x="2542" y="547"/>
              <a:ext cx="78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Chief Joseph</a:t>
              </a:r>
            </a:p>
          </p:txBody>
        </p:sp>
        <p:sp>
          <p:nvSpPr>
            <p:cNvPr id="8224" name="Text Box 21"/>
            <p:cNvSpPr txBox="1">
              <a:spLocks noChangeArrowheads="1"/>
            </p:cNvSpPr>
            <p:nvPr/>
          </p:nvSpPr>
          <p:spPr bwMode="auto">
            <a:xfrm>
              <a:off x="2997" y="1056"/>
              <a:ext cx="82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Grand</a:t>
              </a: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 </a:t>
              </a:r>
              <a:r>
                <a:rPr lang="en-US" sz="1600">
                  <a:solidFill>
                    <a:srgbClr val="808080"/>
                  </a:solidFill>
                  <a:latin typeface="Franklin Gothic Medium" pitchFamily="34" charset="0"/>
                </a:rPr>
                <a:t>Coulee</a:t>
              </a:r>
            </a:p>
          </p:txBody>
        </p:sp>
        <p:sp>
          <p:nvSpPr>
            <p:cNvPr id="8225" name="Text Box 22"/>
            <p:cNvSpPr txBox="1">
              <a:spLocks noChangeArrowheads="1"/>
            </p:cNvSpPr>
            <p:nvPr/>
          </p:nvSpPr>
          <p:spPr bwMode="auto">
            <a:xfrm rot="-5400000">
              <a:off x="2724" y="2887"/>
              <a:ext cx="485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McNary</a:t>
              </a:r>
            </a:p>
          </p:txBody>
        </p:sp>
        <p:sp>
          <p:nvSpPr>
            <p:cNvPr id="8226" name="Text Box 23"/>
            <p:cNvSpPr txBox="1">
              <a:spLocks noChangeArrowheads="1"/>
            </p:cNvSpPr>
            <p:nvPr/>
          </p:nvSpPr>
          <p:spPr bwMode="auto">
            <a:xfrm rot="-5413068">
              <a:off x="2860" y="1901"/>
              <a:ext cx="624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Ice Harbor</a:t>
              </a:r>
            </a:p>
          </p:txBody>
        </p:sp>
        <p:sp>
          <p:nvSpPr>
            <p:cNvPr id="8227" name="Text Box 24"/>
            <p:cNvSpPr txBox="1">
              <a:spLocks noChangeArrowheads="1"/>
            </p:cNvSpPr>
            <p:nvPr/>
          </p:nvSpPr>
          <p:spPr bwMode="auto">
            <a:xfrm rot="-5372355">
              <a:off x="3352" y="2495"/>
              <a:ext cx="702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Little Goose</a:t>
              </a:r>
            </a:p>
          </p:txBody>
        </p:sp>
        <p:sp>
          <p:nvSpPr>
            <p:cNvPr id="8228" name="Text Box 25"/>
            <p:cNvSpPr txBox="1">
              <a:spLocks noChangeArrowheads="1"/>
            </p:cNvSpPr>
            <p:nvPr/>
          </p:nvSpPr>
          <p:spPr bwMode="auto">
            <a:xfrm rot="-5413581">
              <a:off x="3602" y="2465"/>
              <a:ext cx="806" cy="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Lower Granite</a:t>
              </a:r>
            </a:p>
          </p:txBody>
        </p:sp>
        <p:sp>
          <p:nvSpPr>
            <p:cNvPr id="8229" name="Text Box 26"/>
            <p:cNvSpPr txBox="1">
              <a:spLocks noChangeArrowheads="1"/>
            </p:cNvSpPr>
            <p:nvPr/>
          </p:nvSpPr>
          <p:spPr bwMode="auto">
            <a:xfrm rot="-5400000">
              <a:off x="2873" y="2703"/>
              <a:ext cx="1077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>
                  <a:solidFill>
                    <a:srgbClr val="0000FF"/>
                  </a:solidFill>
                  <a:latin typeface="Franklin Gothic Medium" pitchFamily="34" charset="0"/>
                </a:rPr>
                <a:t>Lower Monumental</a:t>
              </a:r>
            </a:p>
          </p:txBody>
        </p:sp>
      </p:grpSp>
      <p:pic>
        <p:nvPicPr>
          <p:cNvPr id="8195" name="Picture 27" descr="NOAA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172200"/>
            <a:ext cx="6016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8"/>
          <p:cNvSpPr>
            <a:spLocks noChangeArrowheads="1"/>
          </p:cNvSpPr>
          <p:nvPr/>
        </p:nvSpPr>
        <p:spPr bwMode="auto">
          <a:xfrm>
            <a:off x="1866900" y="3722688"/>
            <a:ext cx="2917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99"/>
                </a:solidFill>
                <a:latin typeface="Franklin Gothic Medium" pitchFamily="34" charset="0"/>
              </a:rPr>
              <a:t>Juvenile detectors</a:t>
            </a:r>
          </a:p>
        </p:txBody>
      </p:sp>
      <p:sp>
        <p:nvSpPr>
          <p:cNvPr id="8197" name="Text Box 29"/>
          <p:cNvSpPr txBox="1">
            <a:spLocks noChangeArrowheads="1"/>
          </p:cNvSpPr>
          <p:nvPr/>
        </p:nvSpPr>
        <p:spPr bwMode="auto">
          <a:xfrm>
            <a:off x="6934200" y="3505200"/>
            <a:ext cx="13652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FF"/>
                </a:solidFill>
                <a:latin typeface="Franklin Gothic Medium" pitchFamily="34" charset="0"/>
              </a:rPr>
              <a:t>Snake R. trap</a:t>
            </a:r>
          </a:p>
        </p:txBody>
      </p:sp>
      <p:sp>
        <p:nvSpPr>
          <p:cNvPr id="8198" name="Oval 30"/>
          <p:cNvSpPr>
            <a:spLocks noChangeArrowheads="1"/>
          </p:cNvSpPr>
          <p:nvPr/>
        </p:nvSpPr>
        <p:spPr bwMode="auto">
          <a:xfrm>
            <a:off x="6858000" y="3759200"/>
            <a:ext cx="123825" cy="1270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8200" name="Rectangle 34"/>
          <p:cNvSpPr>
            <a:spLocks noChangeArrowheads="1"/>
          </p:cNvSpPr>
          <p:nvPr/>
        </p:nvSpPr>
        <p:spPr bwMode="auto">
          <a:xfrm>
            <a:off x="2309813" y="152400"/>
            <a:ext cx="3362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99"/>
                </a:solidFill>
                <a:latin typeface="Franklin Gothic Medium" pitchFamily="34" charset="0"/>
              </a:rPr>
              <a:t>PIT-tag Data Sources</a:t>
            </a:r>
          </a:p>
        </p:txBody>
      </p:sp>
      <p:sp>
        <p:nvSpPr>
          <p:cNvPr id="8202" name="Text Box 33"/>
          <p:cNvSpPr txBox="1">
            <a:spLocks noChangeArrowheads="1"/>
          </p:cNvSpPr>
          <p:nvPr/>
        </p:nvSpPr>
        <p:spPr bwMode="auto">
          <a:xfrm>
            <a:off x="275467" y="3798947"/>
            <a:ext cx="10310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FF"/>
                </a:solidFill>
                <a:latin typeface="Franklin Gothic Medium" pitchFamily="34" charset="0"/>
              </a:rPr>
              <a:t>PIT-trawl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FF"/>
                </a:solidFill>
                <a:latin typeface="Franklin Gothic Medium" pitchFamily="34" charset="0"/>
              </a:rPr>
              <a:t>Bird colonies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FF"/>
                </a:solidFill>
                <a:latin typeface="Franklin Gothic Medium" pitchFamily="34" charset="0"/>
              </a:rPr>
              <a:t>Pile dikes</a:t>
            </a:r>
          </a:p>
        </p:txBody>
      </p:sp>
      <p:sp>
        <p:nvSpPr>
          <p:cNvPr id="8203" name="Oval 32"/>
          <p:cNvSpPr>
            <a:spLocks noChangeArrowheads="1"/>
          </p:cNvSpPr>
          <p:nvPr/>
        </p:nvSpPr>
        <p:spPr bwMode="auto">
          <a:xfrm>
            <a:off x="2431608" y="713694"/>
            <a:ext cx="1046163" cy="973138"/>
          </a:xfrm>
          <a:prstGeom prst="ellips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</a:endParaRPr>
          </a:p>
        </p:txBody>
      </p:sp>
      <p:sp>
        <p:nvSpPr>
          <p:cNvPr id="8204" name="Text Box 33"/>
          <p:cNvSpPr txBox="1">
            <a:spLocks noChangeArrowheads="1"/>
          </p:cNvSpPr>
          <p:nvPr/>
        </p:nvSpPr>
        <p:spPr bwMode="auto">
          <a:xfrm>
            <a:off x="2482940" y="931759"/>
            <a:ext cx="9820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FF"/>
                </a:solidFill>
                <a:latin typeface="Franklin Gothic Medium" pitchFamily="34" charset="0"/>
              </a:rPr>
              <a:t>H &amp; W </a:t>
            </a:r>
            <a:endParaRPr lang="en-US" sz="1600" dirty="0">
              <a:solidFill>
                <a:srgbClr val="0000FF"/>
              </a:solidFill>
              <a:latin typeface="Franklin Gothic Medium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FF"/>
                </a:solidFill>
                <a:latin typeface="Franklin Gothic Medium" pitchFamily="34" charset="0"/>
              </a:rPr>
              <a:t>Releases</a:t>
            </a:r>
          </a:p>
        </p:txBody>
      </p:sp>
      <p:pic>
        <p:nvPicPr>
          <p:cNvPr id="8205" name="Pictur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446" y="304139"/>
            <a:ext cx="2033587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4"/>
          <p:cNvGrpSpPr>
            <a:grpSpLocks/>
          </p:cNvGrpSpPr>
          <p:nvPr/>
        </p:nvGrpSpPr>
        <p:grpSpPr bwMode="auto">
          <a:xfrm>
            <a:off x="7716997" y="4038600"/>
            <a:ext cx="1274604" cy="1179368"/>
            <a:chOff x="7670800" y="3984625"/>
            <a:chExt cx="1363663" cy="12906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7670800" y="3984625"/>
              <a:ext cx="1363663" cy="1290638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3200">
                <a:solidFill>
                  <a:srgbClr val="000000"/>
                </a:solidFill>
              </a:endParaRPr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>
              <a:off x="7910812" y="4311650"/>
              <a:ext cx="98206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FF"/>
                  </a:solidFill>
                  <a:latin typeface="Franklin Gothic Medium" pitchFamily="34" charset="0"/>
                </a:rPr>
                <a:t>H &amp; W</a:t>
              </a:r>
              <a:endParaRPr lang="en-US" sz="1600" dirty="0">
                <a:solidFill>
                  <a:srgbClr val="0000FF"/>
                </a:solidFill>
                <a:latin typeface="Franklin Gothic Medium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FF"/>
                  </a:solidFill>
                  <a:latin typeface="Franklin Gothic Medium" pitchFamily="34" charset="0"/>
                </a:rPr>
                <a:t>Releases</a:t>
              </a:r>
              <a:endParaRPr lang="en-US" sz="1600" dirty="0">
                <a:solidFill>
                  <a:srgbClr val="0000FF"/>
                </a:solidFill>
                <a:latin typeface="Franklin Gothic Medium" pitchFamily="34" charset="0"/>
              </a:endParaRPr>
            </a:p>
          </p:txBody>
        </p:sp>
      </p:grp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164461" y="3465013"/>
            <a:ext cx="1154116" cy="28619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43" name="Group 34"/>
          <p:cNvGrpSpPr>
            <a:grpSpLocks/>
          </p:cNvGrpSpPr>
          <p:nvPr/>
        </p:nvGrpSpPr>
        <p:grpSpPr bwMode="auto">
          <a:xfrm>
            <a:off x="5747121" y="2571173"/>
            <a:ext cx="1174232" cy="811068"/>
            <a:chOff x="7582822" y="3984625"/>
            <a:chExt cx="1539633" cy="12906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7670800" y="3984625"/>
              <a:ext cx="1363663" cy="1290638"/>
            </a:xfrm>
            <a:prstGeom prst="ellips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solidFill>
                  <a:srgbClr val="000000"/>
                </a:solidFill>
              </a:endParaRP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7582822" y="4173762"/>
              <a:ext cx="1539633" cy="734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FF"/>
                  </a:solidFill>
                  <a:latin typeface="Franklin Gothic Medium" pitchFamily="34" charset="0"/>
                </a:rPr>
                <a:t>Tagging for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err="1" smtClean="0">
                  <a:solidFill>
                    <a:srgbClr val="0000FF"/>
                  </a:solidFill>
                  <a:latin typeface="Franklin Gothic Medium" pitchFamily="34" charset="0"/>
                </a:rPr>
                <a:t>Surv</a:t>
              </a:r>
              <a:r>
                <a:rPr lang="en-US" sz="1200" dirty="0" smtClean="0">
                  <a:solidFill>
                    <a:srgbClr val="0000FF"/>
                  </a:solidFill>
                  <a:latin typeface="Franklin Gothic Medium" pitchFamily="34" charset="0"/>
                </a:rPr>
                <a:t>. &amp; Transp.</a:t>
              </a:r>
              <a:endParaRPr lang="en-US" sz="1200" dirty="0">
                <a:solidFill>
                  <a:srgbClr val="0000FF"/>
                </a:solidFill>
                <a:latin typeface="Franklin Gothic Medium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7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22960"/>
            <a:ext cx="5486400" cy="54864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174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Detection Probabilities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12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17488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Detection Probabilities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2296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4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U.S. Department of Commerce | National Oceanic and Atmospheric Administration | NOAA Fisheries | Northwest Fisheries Science Center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182880"/>
            <a:ext cx="8639175" cy="61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9836</TotalTime>
  <Words>2042</Words>
  <Application>Microsoft Office PowerPoint</Application>
  <PresentationFormat>On-screen Show (4:3)</PresentationFormat>
  <Paragraphs>352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9" baseType="lpstr">
      <vt:lpstr>Arial</vt:lpstr>
      <vt:lpstr>Arial Black</vt:lpstr>
      <vt:lpstr>Arial Narrow</vt:lpstr>
      <vt:lpstr>Arial Narrow Bold</vt:lpstr>
      <vt:lpstr>Calibri</vt:lpstr>
      <vt:lpstr>Franklin Gothic Medium</vt:lpstr>
      <vt:lpstr>Times New Roman</vt:lpstr>
      <vt:lpstr>NOAA Fisheries Content Slides</vt:lpstr>
      <vt:lpstr>1_Blank Presentation</vt:lpstr>
      <vt:lpstr>NOAA Title Options</vt:lpstr>
      <vt:lpstr>1_NOAA Fisheries Content Slides</vt:lpstr>
      <vt:lpstr>Smolt Survival and Travel Time &amp;  Transportation Analyses Update with 2022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Smolt Transportation</vt:lpstr>
      <vt:lpstr>Snake River Conditions</vt:lpstr>
      <vt:lpstr>Annual Summaries</vt:lpstr>
      <vt:lpstr>Annual Estimated SARs – Transport Period</vt:lpstr>
      <vt:lpstr>Annual Estimated T:B – Transport Period</vt:lpstr>
      <vt:lpstr>Annual Estimated SARs – Transport Period</vt:lpstr>
      <vt:lpstr>Annual Estimated T:B – Transport Period</vt:lpstr>
      <vt:lpstr>Spillway Detector – Migration Year 2020</vt:lpstr>
      <vt:lpstr>Some Seasonal Stuff for 2020</vt:lpstr>
      <vt:lpstr>Estimating Patterns of SAR vs. 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G. Smith</dc:creator>
  <cp:lastModifiedBy>Steven.G.Smith</cp:lastModifiedBy>
  <cp:revision>301</cp:revision>
  <dcterms:created xsi:type="dcterms:W3CDTF">2015-11-25T00:19:46Z</dcterms:created>
  <dcterms:modified xsi:type="dcterms:W3CDTF">2023-01-18T05:04:00Z</dcterms:modified>
</cp:coreProperties>
</file>